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4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59" r:id="rId6"/>
    <p:sldId id="265" r:id="rId7"/>
    <p:sldId id="266" r:id="rId8"/>
    <p:sldId id="260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906"/>
  </p:normalViewPr>
  <p:slideViewPr>
    <p:cSldViewPr snapToGrid="0" snapToObjects="1">
      <p:cViewPr>
        <p:scale>
          <a:sx n="105" d="100"/>
          <a:sy n="105" d="100"/>
        </p:scale>
        <p:origin x="138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F54B5-1EF2-1E4E-B826-C42330DE51AA}" type="datetimeFigureOut">
              <a:rPr lang="en-US" smtClean="0"/>
              <a:t>9/28/18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BA61D-649E-9347-A601-0A3D42F1D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78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pic that has multiple women collaborating, saw one on </a:t>
            </a:r>
            <a:r>
              <a:rPr lang="en-US" dirty="0" err="1"/>
              <a:t>pexel</a:t>
            </a:r>
            <a:endParaRPr lang="en-US" dirty="0"/>
          </a:p>
          <a:p>
            <a:endParaRPr lang="en-US" dirty="0"/>
          </a:p>
          <a:p>
            <a:r>
              <a:rPr lang="en-US" dirty="0"/>
              <a:t>Spaces between lines</a:t>
            </a:r>
          </a:p>
          <a:p>
            <a:endParaRPr lang="en-US" dirty="0"/>
          </a:p>
          <a:p>
            <a:r>
              <a:rPr lang="en-US" dirty="0"/>
              <a:t>Text is busy: long time to process.  Lots of bullet points.  Kill “success go forward strategy” and rethink “how will we do this”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BA61D-649E-9347-A601-0A3D42F1D2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56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Spaces between lines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Reword “maximize awareness and participation”; that’s our goal, not really our method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Indent “why median” under highest median ridership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Makes clicks between lines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BA61D-649E-9347-A601-0A3D42F1D2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71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Bigger text, Centered in left half, spaces between lines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MTA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-&gt;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Median ridership top 20 stations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-&gt;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Median ridership over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IQR ridership over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-&gt;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graphic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BA61D-649E-9347-A601-0A3D42F1D2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21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Bigger text, Centered in left half, no bullet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-&gt;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graphic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BA61D-649E-9347-A601-0A3D42F1D2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65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Bigger text, Centered in left half, no bullet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-&gt;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graphic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BA61D-649E-9347-A601-0A3D42F1D2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20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“Weather indicators correlated with daily ridership”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-&gt;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Correlations close to 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BA61D-649E-9347-A601-0A3D42F1D2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72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Much larger text, centered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Clicks between lines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Reword ”confidence in allocation . . . “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BA61D-649E-9347-A601-0A3D42F1D2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06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Much larger text, centered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Clicks between lines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Reword ”confidence in allocation . . . “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BA61D-649E-9347-A601-0A3D42F1D2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95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768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6332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7905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30755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075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85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880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77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219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6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767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7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17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9B482E8-6E0E-1B4F-B1FD-C69DB9E858D9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0104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9/28/18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9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eb.mta.info/developers/turnstile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4BEDE-A8DE-3B4F-B537-7B1AB6CE3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841" y="1449147"/>
            <a:ext cx="11035160" cy="2971051"/>
          </a:xfrm>
        </p:spPr>
        <p:txBody>
          <a:bodyPr/>
          <a:lstStyle/>
          <a:p>
            <a:r>
              <a:rPr lang="en-US" sz="5000" dirty="0"/>
              <a:t>Ridership Stats and Opportunities</a:t>
            </a:r>
            <a:br>
              <a:rPr lang="en-US" sz="5000" dirty="0"/>
            </a:br>
            <a:r>
              <a:rPr lang="en-US" sz="5000" dirty="0"/>
              <a:t>with New York MTA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6DC5FA-47B0-DB4D-8477-0148DCFA1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69428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WomenTechWomenYes</a:t>
            </a:r>
            <a:r>
              <a:rPr lang="en-US" dirty="0"/>
              <a:t> International</a:t>
            </a:r>
          </a:p>
          <a:p>
            <a:r>
              <a:rPr lang="en-US" dirty="0" err="1"/>
              <a:t>BenAri</a:t>
            </a:r>
            <a:r>
              <a:rPr lang="en-US" dirty="0"/>
              <a:t> Consulting</a:t>
            </a:r>
          </a:p>
        </p:txBody>
      </p:sp>
    </p:spTree>
    <p:extLst>
      <p:ext uri="{BB962C8B-B14F-4D97-AF65-F5344CB8AC3E}">
        <p14:creationId xmlns:p14="http://schemas.microsoft.com/office/powerpoint/2010/main" val="1295727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7086C1-B1AF-1D4A-A3BE-49D2711BFB0E}"/>
              </a:ext>
            </a:extLst>
          </p:cNvPr>
          <p:cNvSpPr txBox="1"/>
          <p:nvPr/>
        </p:nvSpPr>
        <p:spPr>
          <a:xfrm>
            <a:off x="0" y="281635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7145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CB83-F5DE-A145-A366-D3AB5487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EE010-8920-BB4C-AEE1-4CBDC8ADB5BF}"/>
              </a:ext>
            </a:extLst>
          </p:cNvPr>
          <p:cNvSpPr txBox="1"/>
          <p:nvPr/>
        </p:nvSpPr>
        <p:spPr>
          <a:xfrm>
            <a:off x="534104" y="2829911"/>
            <a:ext cx="5387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WTWY International Awareness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Maximize Gala Participation</a:t>
            </a:r>
          </a:p>
          <a:p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Data driven insights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F22F32-6259-B848-81E3-DD106FFA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805" y="2490541"/>
            <a:ext cx="5362833" cy="35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8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CB83-F5DE-A145-A366-D3AB5487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EE010-8920-BB4C-AEE1-4CBDC8ADB5BF}"/>
              </a:ext>
            </a:extLst>
          </p:cNvPr>
          <p:cNvSpPr txBox="1"/>
          <p:nvPr/>
        </p:nvSpPr>
        <p:spPr>
          <a:xfrm>
            <a:off x="311968" y="2321557"/>
            <a:ext cx="52695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Maximize Awareness and Participation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Analyzing MTA Ridership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Highest Median Ridership</a:t>
            </a:r>
          </a:p>
          <a:p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Time Series and 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Weather Correlations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37F4C-85D0-804B-9AAA-38A994231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804" y="2490541"/>
            <a:ext cx="5404711" cy="35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9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CB83-F5DE-A145-A366-D3AB5487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EE010-8920-BB4C-AEE1-4CBDC8ADB5BF}"/>
              </a:ext>
            </a:extLst>
          </p:cNvPr>
          <p:cNvSpPr txBox="1"/>
          <p:nvPr/>
        </p:nvSpPr>
        <p:spPr>
          <a:xfrm>
            <a:off x="125904" y="2723380"/>
            <a:ext cx="505596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MTA Data [</a:t>
            </a:r>
            <a:r>
              <a:rPr lang="en-US" sz="2600" dirty="0">
                <a:hlinkClick r:id="rId3"/>
              </a:rPr>
              <a:t>Link</a:t>
            </a:r>
            <a:r>
              <a:rPr lang="en-US" sz="2600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Median Ridership Top 20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Median Ridership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IQR of Ridership Over Time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AE39F71-29C9-174C-B839-2A5E66872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2893" y="1998925"/>
            <a:ext cx="7113181" cy="47421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7116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CB83-F5DE-A145-A366-D3AB5487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EE010-8920-BB4C-AEE1-4CBDC8ADB5BF}"/>
              </a:ext>
            </a:extLst>
          </p:cNvPr>
          <p:cNvSpPr txBox="1"/>
          <p:nvPr/>
        </p:nvSpPr>
        <p:spPr>
          <a:xfrm>
            <a:off x="369361" y="2828490"/>
            <a:ext cx="32738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Median by Week of Top 5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368EE0B-36D7-364B-862C-5A12C7500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9813" y="2828490"/>
            <a:ext cx="8482185" cy="33928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0AC422-59C5-4C4B-A071-819EBDC9DF93}"/>
              </a:ext>
            </a:extLst>
          </p:cNvPr>
          <p:cNvSpPr txBox="1"/>
          <p:nvPr/>
        </p:nvSpPr>
        <p:spPr>
          <a:xfrm>
            <a:off x="6850437" y="2643824"/>
            <a:ext cx="220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Medians by Week</a:t>
            </a:r>
          </a:p>
        </p:txBody>
      </p:sp>
    </p:spTree>
    <p:extLst>
      <p:ext uri="{BB962C8B-B14F-4D97-AF65-F5344CB8AC3E}">
        <p14:creationId xmlns:p14="http://schemas.microsoft.com/office/powerpoint/2010/main" val="210056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ABB9460-9AAB-AE43-A68B-7898512F3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9813" y="2828490"/>
            <a:ext cx="8482186" cy="3392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67CB83-F5DE-A145-A366-D3AB5487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0AC422-59C5-4C4B-A071-819EBDC9DF93}"/>
              </a:ext>
            </a:extLst>
          </p:cNvPr>
          <p:cNvSpPr txBox="1"/>
          <p:nvPr/>
        </p:nvSpPr>
        <p:spPr>
          <a:xfrm>
            <a:off x="6850437" y="2643824"/>
            <a:ext cx="220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IQR by Week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15CA72-8DE7-E849-9EFC-C3C1BEA0F11F}"/>
              </a:ext>
            </a:extLst>
          </p:cNvPr>
          <p:cNvSpPr txBox="1"/>
          <p:nvPr/>
        </p:nvSpPr>
        <p:spPr>
          <a:xfrm>
            <a:off x="369360" y="2832156"/>
            <a:ext cx="32738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IQR by Week of Top 5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0484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CB83-F5DE-A145-A366-D3AB5487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2D2CC082-BA0D-1C4B-8F91-9446ADF41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63344" y="4275970"/>
            <a:ext cx="2011680" cy="160934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169083F-9440-AF4B-A767-1959AF2C5C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1664" y="4275970"/>
            <a:ext cx="2011680" cy="160934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DEF53D5-1B3E-4E47-8E35-5E9AEEB888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3344" y="2666626"/>
            <a:ext cx="2011680" cy="160934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48ED7B69-FAF4-5645-877C-57E5E5D49D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44249" y="2666626"/>
            <a:ext cx="2011680" cy="160934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421C41F-4F11-9B43-B27D-E0D63A4654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55265" y="2282355"/>
            <a:ext cx="4984036" cy="398722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73D83310-1004-3D4A-9E00-75DA2DEA4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63344" y="4446657"/>
            <a:ext cx="2011680" cy="1609344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8CB9B111-43AE-3441-B9A2-922915682E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1664" y="4446657"/>
            <a:ext cx="2011680" cy="1609344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568FDE46-9D56-0241-854A-C16C23F47D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3344" y="2837313"/>
            <a:ext cx="2011680" cy="1609344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5B1532E5-5FB4-324B-A330-836EA6941B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44249" y="2837313"/>
            <a:ext cx="2011680" cy="16093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DEE010-8920-BB4C-AEE1-4CBDC8ADB5BF}"/>
              </a:ext>
            </a:extLst>
          </p:cNvPr>
          <p:cNvSpPr txBox="1"/>
          <p:nvPr/>
        </p:nvSpPr>
        <p:spPr>
          <a:xfrm>
            <a:off x="224894" y="3229528"/>
            <a:ext cx="31644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Weather Indicators for Top 5 Stations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Correlations Near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4942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CB83-F5DE-A145-A366-D3AB5487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EE010-8920-BB4C-AEE1-4CBDC8ADB5BF}"/>
              </a:ext>
            </a:extLst>
          </p:cNvPr>
          <p:cNvSpPr txBox="1"/>
          <p:nvPr/>
        </p:nvSpPr>
        <p:spPr>
          <a:xfrm>
            <a:off x="292609" y="2490540"/>
            <a:ext cx="55839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Medians are solid indicators</a:t>
            </a:r>
          </a:p>
          <a:p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IQRs do not give off any red flag</a:t>
            </a:r>
          </a:p>
          <a:p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Confidence in allocation of WTWY Street Team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2BCF9-6A05-A841-94E7-50105E45D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803" y="2490540"/>
            <a:ext cx="5404711" cy="360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1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CB83-F5DE-A145-A366-D3AB5487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EE010-8920-BB4C-AEE1-4CBDC8ADB5BF}"/>
              </a:ext>
            </a:extLst>
          </p:cNvPr>
          <p:cNvSpPr txBox="1"/>
          <p:nvPr/>
        </p:nvSpPr>
        <p:spPr>
          <a:xfrm>
            <a:off x="810001" y="2377290"/>
            <a:ext cx="50421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Weather Correlations by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Multiple Years Runs for same time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Street Team Travel Distance Optimization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FE6C01-894B-4846-BB0A-926EA865B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804" y="2490541"/>
            <a:ext cx="5467345" cy="35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8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{03F00528-B135-E64F-ADA6-4D682599CC61}tf10001121</Template>
  <TotalTime>174</TotalTime>
  <Words>318</Words>
  <Application>Microsoft Macintosh PowerPoint</Application>
  <PresentationFormat>Widescreen</PresentationFormat>
  <Paragraphs>111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2</vt:lpstr>
      <vt:lpstr>Quotable</vt:lpstr>
      <vt:lpstr>Ridership Stats and Opportunities with New York MTA Data</vt:lpstr>
      <vt:lpstr>Introduction</vt:lpstr>
      <vt:lpstr>Methodology</vt:lpstr>
      <vt:lpstr>Methodology</vt:lpstr>
      <vt:lpstr>Results</vt:lpstr>
      <vt:lpstr>Results</vt:lpstr>
      <vt:lpstr>Results</vt:lpstr>
      <vt:lpstr>Conclusions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Ridership Stats and Opportunities in New York’s MTA</dc:title>
  <dc:creator>Ari Virrey</dc:creator>
  <cp:lastModifiedBy>Ari Virrey</cp:lastModifiedBy>
  <cp:revision>17</cp:revision>
  <dcterms:created xsi:type="dcterms:W3CDTF">2018-09-28T14:24:37Z</dcterms:created>
  <dcterms:modified xsi:type="dcterms:W3CDTF">2018-09-28T17:18:58Z</dcterms:modified>
</cp:coreProperties>
</file>